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308" r:id="rId4"/>
    <p:sldId id="309" r:id="rId5"/>
    <p:sldId id="267" r:id="rId6"/>
    <p:sldId id="311" r:id="rId7"/>
    <p:sldId id="312" r:id="rId8"/>
    <p:sldId id="313" r:id="rId9"/>
    <p:sldId id="314" r:id="rId10"/>
    <p:sldId id="315" r:id="rId11"/>
    <p:sldId id="262" r:id="rId12"/>
    <p:sldId id="258" r:id="rId13"/>
    <p:sldId id="259" r:id="rId14"/>
    <p:sldId id="261" r:id="rId15"/>
    <p:sldId id="323" r:id="rId16"/>
    <p:sldId id="317" r:id="rId17"/>
    <p:sldId id="318" r:id="rId18"/>
    <p:sldId id="321" r:id="rId19"/>
    <p:sldId id="326" r:id="rId20"/>
    <p:sldId id="322" r:id="rId21"/>
    <p:sldId id="298" r:id="rId22"/>
    <p:sldId id="316" r:id="rId23"/>
    <p:sldId id="319" r:id="rId24"/>
    <p:sldId id="324" r:id="rId25"/>
    <p:sldId id="320" r:id="rId26"/>
    <p:sldId id="327" r:id="rId27"/>
    <p:sldId id="325" r:id="rId28"/>
    <p:sldId id="305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8829CE-B23F-158A-CA3B-3C3BEDA1F3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61CBF9C-03DB-7227-B0A8-4F1AC1AF09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5674BE-B752-8DD7-935D-49A3D9B9D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DD83E-ACE1-487B-A5A9-3D7C733946EF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2D363D-4D37-FEC2-9D48-3C5D4860C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5BC764-682F-A9B9-2268-52ADF6723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77F56-5422-4F60-984D-E3EC6B879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8566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B6D2B3-BFAF-73AC-A344-47421390C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439FBDD-D047-4E41-9573-CC49721CD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25542B-DAB1-3A91-F284-ED40192E0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DD83E-ACE1-487B-A5A9-3D7C733946EF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B7D550-2DE0-EAF2-0B33-654967E8D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921E9F-44AD-44EF-3C2B-D85495F55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77F56-5422-4F60-984D-E3EC6B879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7580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CDAA9EA-B3CA-4A67-204C-7D20406257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45860A0-4C14-7A61-5D0E-F74582D882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EA14A1-6C69-9A08-FAFD-898E8A890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DD83E-ACE1-487B-A5A9-3D7C733946EF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4EA7E9-A58E-D683-4303-3ABB21566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DA68EE-0666-E549-F4AF-F0C11945E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77F56-5422-4F60-984D-E3EC6B879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9180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AB4A00-1627-D8CA-0EB4-0EDE2E722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B96C28-9965-5299-383E-5ABF5515FA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BBFB4C-D81E-E7DC-9632-C0B4BF1BD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DD83E-ACE1-487B-A5A9-3D7C733946EF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B8EB0A-FB5D-0C1A-75F2-15713F693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A77858-3C48-11BC-4183-B23379A47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77F56-5422-4F60-984D-E3EC6B879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569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FE4527-C40D-1D73-75EA-4AF75B3EE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4993AA-8D93-500D-8AB0-C922297325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2B5C80-FD8E-B8A5-D85A-B7574E5B6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DD83E-ACE1-487B-A5A9-3D7C733946EF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17164E-8F34-B675-3137-17F8A5737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910BCA-D4AC-7F0D-4164-8803BD0A9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77F56-5422-4F60-984D-E3EC6B879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543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0BD4BE-D9FD-C7BB-A8FA-F07B29510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CCA52E-0ECB-32AE-CA12-0EF908027E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9A7DB92-28B5-3BFF-3BFB-3D225BEBC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F4F9889-C883-52F8-95DB-829C9247F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DD83E-ACE1-487B-A5A9-3D7C733946EF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50DAB0-4FBB-A7C4-ACD4-7AD714F7F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E48D2D-62D9-549E-5CB9-9D13679A6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77F56-5422-4F60-984D-E3EC6B879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8928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D004C7-19E3-136C-85FD-AA2961F7C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FADE55-D2CD-D7B3-7F25-780DBEFD7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A2F8D9D-7F91-9E63-6737-09222AB8F9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44606B5-F2C4-8589-6A6C-6A0844AF5F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6053B36-C073-879D-BCE6-B50C0AAD93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ADC54AD-71BB-5A5A-A96D-B98FE5710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DD83E-ACE1-487B-A5A9-3D7C733946EF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D50D5A9-8C0E-81FA-E3BC-A5680D1A2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10778F0-259F-54CD-5419-0E9DF492D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77F56-5422-4F60-984D-E3EC6B879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658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4963BF-E08B-C80E-1BA5-76CC76E8A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0700833-9CD1-AA0A-43F3-8C36AB15A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DD83E-ACE1-487B-A5A9-3D7C733946EF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13E7BB3-4453-654A-A796-74DBE96FF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F0BC5EF-4CC4-A623-AC29-FB01297EB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77F56-5422-4F60-984D-E3EC6B879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6802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699DA6C-6681-0190-0938-EB7233C45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DD83E-ACE1-487B-A5A9-3D7C733946EF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0809D3C-DDC8-7008-FC76-1411B915F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247C8CC-1D23-2DB2-8244-28E698D36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77F56-5422-4F60-984D-E3EC6B879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3625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8C22A7-6B82-70A5-B13E-148BE5240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F0A162-C47C-E25B-026E-2042D1511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4A07815-28A7-1D98-A6F8-8AD3B0E05A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29C00C-5760-4306-4860-288B0508D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DD83E-ACE1-487B-A5A9-3D7C733946EF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7CCC8D-A2C5-B755-F67F-C361050C8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A324A1C-AF12-39E2-55C3-8D0BF0BA1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77F56-5422-4F60-984D-E3EC6B879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6654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6F84CA-8A09-38CF-4D4A-54ECD7996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BE949C0-0F36-80A5-B6E8-B0AEC99405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526CE97-01D8-8350-DCD1-CB7453F872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100848E-D319-EBA5-E520-B53D26D05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DD83E-ACE1-487B-A5A9-3D7C733946EF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06E1919-8702-B846-ED6E-00B9AB23D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CA557D4-00E2-285D-1C6D-B0EA65324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77F56-5422-4F60-984D-E3EC6B879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480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84FF83A-9B3E-725A-86FA-7137C8B08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15293E-0BF3-9DE2-3FCD-EE4C58983C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D023A-3979-D6C5-A044-462EE8BB96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3DD83E-ACE1-487B-A5A9-3D7C733946EF}" type="datetimeFigureOut">
              <a:rPr lang="ko-KR" altLang="en-US" smtClean="0"/>
              <a:t>2022-09-02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F43349-F272-3DB7-C04B-8A2B005BE6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603F7F-C179-8DBF-311F-B6B27686DE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377F56-5422-4F60-984D-E3EC6B8796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426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02FB7C-E5F8-5E82-6B08-1F5D42F165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Adversarial Attacks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DD13EA2-1DD6-8DA3-913E-3E611E7242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Kim Seung Hwan (overnap@khu.ac.kr)</a:t>
            </a:r>
          </a:p>
          <a:p>
            <a:r>
              <a:rPr lang="en-US" altLang="ko-KR" dirty="0"/>
              <a:t>2022-09-02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18759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C5AE4E-C3AB-8BB4-7D79-285E4D95D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FGSM w/ ImageNet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A30818A-D21B-F85C-DF1A-2F3DC49661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860" b="-950"/>
          <a:stretch/>
        </p:blipFill>
        <p:spPr>
          <a:xfrm>
            <a:off x="5088925" y="1854200"/>
            <a:ext cx="6159904" cy="4337692"/>
          </a:xfrm>
          <a:prstGeom prst="rect">
            <a:avLst/>
          </a:prstGeom>
        </p:spPr>
      </p:pic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02D1E50C-6506-D93F-6A6E-6D74655913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171" y="2218981"/>
            <a:ext cx="3565329" cy="3597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3836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24D8BE-FE61-FC69-6131-92F5B5DBC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Black-box attack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9C6060-01C4-A257-37D1-2714C6B629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Only knows the training set, the probability or logit</a:t>
            </a:r>
          </a:p>
          <a:p>
            <a:r>
              <a:rPr lang="en-US" altLang="ko-KR" dirty="0"/>
              <a:t>Or worse the predicted label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179614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24D8BE-FE61-FC69-6131-92F5B5DBC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Black-box attack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9C6060-01C4-A257-37D1-2714C6B629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Of course, it is more challenging than white-box attack</a:t>
            </a:r>
          </a:p>
          <a:p>
            <a:r>
              <a:rPr lang="en-US" altLang="ko-KR" dirty="0"/>
              <a:t>It can be viewed, however, as a more realistic attack</a:t>
            </a:r>
          </a:p>
          <a:p>
            <a:r>
              <a:rPr lang="en-US" altLang="ko-KR" dirty="0"/>
              <a:t>Many commercial models only give probabilities or labels</a:t>
            </a:r>
          </a:p>
          <a:p>
            <a:r>
              <a:rPr lang="en-US" altLang="ko-KR" dirty="0"/>
              <a:t>If we make huge queries to the model, the service provider will be able to detect us easily</a:t>
            </a:r>
          </a:p>
          <a:p>
            <a:r>
              <a:rPr lang="en-US" altLang="ko-KR" dirty="0"/>
              <a:t>Therefore, in black-box attack, minimizing the number of queries becomes an important issue</a:t>
            </a:r>
          </a:p>
        </p:txBody>
      </p:sp>
    </p:spTree>
    <p:extLst>
      <p:ext uri="{BB962C8B-B14F-4D97-AF65-F5344CB8AC3E}">
        <p14:creationId xmlns:p14="http://schemas.microsoft.com/office/powerpoint/2010/main" val="2104074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039CF9-04B1-F861-5D82-93FFB9D88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Taxonomy of Black-box Attack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055231-858D-4561-7FD7-505F7AE13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Gradient-based methods</a:t>
            </a:r>
          </a:p>
          <a:p>
            <a:r>
              <a:rPr lang="en-US" altLang="ko-KR" dirty="0"/>
              <a:t>Optimization-based methods</a:t>
            </a:r>
          </a:p>
          <a:p>
            <a:r>
              <a:rPr lang="en-US" altLang="ko-KR" dirty="0"/>
              <a:t>Transfer-based methods</a:t>
            </a:r>
          </a:p>
        </p:txBody>
      </p:sp>
    </p:spTree>
    <p:extLst>
      <p:ext uri="{BB962C8B-B14F-4D97-AF65-F5344CB8AC3E}">
        <p14:creationId xmlns:p14="http://schemas.microsoft.com/office/powerpoint/2010/main" val="12092621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039CF9-04B1-F861-5D82-93FFB9D88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Transfer-based method 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055231-858D-4561-7FD7-505F7AE13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“Practical Black-Box Attacks against Machine Learning” (</a:t>
            </a:r>
            <a:r>
              <a:rPr lang="en-US" altLang="ko-KR" dirty="0" err="1"/>
              <a:t>Papernot</a:t>
            </a:r>
            <a:r>
              <a:rPr lang="en-US" altLang="ko-KR" dirty="0"/>
              <a:t> et al. 2017)</a:t>
            </a:r>
          </a:p>
          <a:p>
            <a:r>
              <a:rPr lang="en-US" altLang="ko-KR" dirty="0"/>
              <a:t>Train a substitute model, and generate adversarial examples with the replacement model</a:t>
            </a:r>
          </a:p>
          <a:p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5AE92A0-2333-A9B1-C494-F167D191C6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6558"/>
          <a:stretch/>
        </p:blipFill>
        <p:spPr>
          <a:xfrm>
            <a:off x="234473" y="3630613"/>
            <a:ext cx="11723054" cy="2862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1770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039CF9-04B1-F861-5D82-93FFB9D88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Transfer-based method 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055231-858D-4561-7FD7-505F7AE13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Assume that the attacker collected the dataset by hand</a:t>
            </a:r>
          </a:p>
          <a:p>
            <a:r>
              <a:rPr lang="en-US" altLang="ko-KR" dirty="0"/>
              <a:t>The dataset is very small, and its distribution may be different</a:t>
            </a:r>
          </a:p>
          <a:p>
            <a:r>
              <a:rPr lang="en-US" altLang="ko-KR" dirty="0"/>
              <a:t>Authors claim Jacobian-based augmentation</a:t>
            </a:r>
            <a:r>
              <a:rPr lang="ko-KR" altLang="en-US" dirty="0"/>
              <a:t> </a:t>
            </a:r>
            <a:r>
              <a:rPr lang="en-US" altLang="ko-KR" dirty="0"/>
              <a:t>solves</a:t>
            </a:r>
            <a:r>
              <a:rPr lang="ko-KR" altLang="en-US" dirty="0"/>
              <a:t> </a:t>
            </a:r>
            <a:r>
              <a:rPr lang="en-US" altLang="ko-KR" dirty="0"/>
              <a:t>this</a:t>
            </a:r>
          </a:p>
          <a:p>
            <a:r>
              <a:rPr lang="en-US" altLang="ko-KR" dirty="0"/>
              <a:t>The augmentation does not significantly increase the accuracy; but increase the success rate of attack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5A78753-7005-A964-9D74-856EA3B595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752" t="58993" r="19036" b="32238"/>
          <a:stretch/>
        </p:blipFill>
        <p:spPr>
          <a:xfrm>
            <a:off x="2766552" y="4959927"/>
            <a:ext cx="6658895" cy="50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211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2B0151-8174-B8C7-8628-7406C975F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Transfer-based method w/ MNIST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A3F3F84-32EE-85E8-A5AB-CC04B3CAB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4044" y="3320161"/>
            <a:ext cx="4115374" cy="136226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B21A8D39-E248-4FB1-DE6A-324A8F08E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1916" y="2245229"/>
            <a:ext cx="3512128" cy="3512128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AEFF76F-02DC-954B-8A8C-A66E9EECEF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3055" y="2505110"/>
            <a:ext cx="2992366" cy="2992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8137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2B0151-8174-B8C7-8628-7406C975F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Transfer-based method w/ ImageNet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41C71BA-BBF1-7B9C-3C1B-EC9486D2D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9839" y="3595623"/>
            <a:ext cx="3648584" cy="924054"/>
          </a:xfrm>
          <a:prstGeom prst="rect">
            <a:avLst/>
          </a:prstGeom>
        </p:spPr>
      </p:pic>
      <p:pic>
        <p:nvPicPr>
          <p:cNvPr id="9" name="그림 8" descr="텍스트, 다른, 여러개이(가) 표시된 사진&#10;&#10;자동 생성된 설명">
            <a:extLst>
              <a:ext uri="{FF2B5EF4-FFF2-40B4-BE49-F238E27FC236}">
                <a16:creationId xmlns:a16="http://schemas.microsoft.com/office/drawing/2014/main" id="{8156DFEB-B6BD-FBC3-3EEE-F6379968E4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32" t="27624" r="14975" b="49999"/>
          <a:stretch/>
        </p:blipFill>
        <p:spPr>
          <a:xfrm>
            <a:off x="1321647" y="3241963"/>
            <a:ext cx="5251509" cy="1625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8174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48D3F8-3CD7-9BB3-1461-04EAC96DB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Discussion 1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91D433-5C59-B980-5BD1-2C38EEF39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black-box attack performed better on shallow CNN</a:t>
            </a:r>
          </a:p>
          <a:p>
            <a:r>
              <a:rPr lang="en-US" altLang="ko-KR" dirty="0"/>
              <a:t>The white-box attack worked well even with complex models and datasets</a:t>
            </a:r>
          </a:p>
          <a:p>
            <a:r>
              <a:rPr lang="en-US" altLang="ko-KR" dirty="0"/>
              <a:t>I think this is because the decision boundary is simple</a:t>
            </a:r>
          </a:p>
          <a:p>
            <a:r>
              <a:rPr lang="en-US" altLang="ko-KR" dirty="0"/>
              <a:t>The black-box targeted attack will be even more challenging</a:t>
            </a:r>
          </a:p>
        </p:txBody>
      </p:sp>
    </p:spTree>
    <p:extLst>
      <p:ext uri="{BB962C8B-B14F-4D97-AF65-F5344CB8AC3E}">
        <p14:creationId xmlns:p14="http://schemas.microsoft.com/office/powerpoint/2010/main" val="12368251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48D3F8-3CD7-9BB3-1461-04EAC96DB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Discussion 2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91D433-5C59-B980-5BD1-2C38EEF39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Jacobian-based augmentation was not effective</a:t>
            </a:r>
          </a:p>
          <a:p>
            <a:r>
              <a:rPr lang="en-US" altLang="ko-KR" dirty="0"/>
              <a:t>It also produce different results depending on the intensity parameter</a:t>
            </a:r>
          </a:p>
          <a:p>
            <a:r>
              <a:rPr lang="en-US" altLang="ko-KR" dirty="0"/>
              <a:t>The method only use sign of Jacobian; Why?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7551095-4184-19E6-12F3-8C420B1361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313" y="4378470"/>
            <a:ext cx="4115374" cy="1362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250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24D8BE-FE61-FC69-6131-92F5B5DBC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is an Adversarial examples?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9C6060-01C4-A257-37D1-2714C6B629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An image with appropriate perturbation to misclassify</a:t>
            </a:r>
          </a:p>
          <a:p>
            <a:r>
              <a:rPr lang="en-US" altLang="ko-KR" dirty="0"/>
              <a:t>Using these to fool the model is called an Adversarial attack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64188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48D3F8-3CD7-9BB3-1461-04EAC96DB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Discussion 3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91D433-5C59-B980-5BD1-2C38EEF39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Resnet is vulnerable to random noise compared to the shallow CNN</a:t>
            </a:r>
          </a:p>
          <a:p>
            <a:r>
              <a:rPr lang="en-US" altLang="ko-KR" dirty="0"/>
              <a:t>I think this is because the model is overly complex for the task; The dataset was MNIST</a:t>
            </a:r>
          </a:p>
          <a:p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DAAB2F5-2820-382B-1C83-670990F28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313" y="4378470"/>
            <a:ext cx="4115374" cy="1362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2010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48D3F8-3CD7-9BB3-1461-04EAC96DB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Discussion 4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9391D433-5C59-B980-5BD1-2C38EEF3904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dirty="0"/>
                  <a:t>What is the appropriate perturbation metric?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altLang="ko-KR" dirty="0"/>
                  <a:t> norm,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ko-K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∞</m:t>
                        </m:r>
                      </m:sub>
                    </m:sSub>
                  </m:oMath>
                </a14:m>
                <a:r>
                  <a:rPr lang="en-US" altLang="ko-KR" dirty="0"/>
                  <a:t> norm</a:t>
                </a:r>
              </a:p>
              <a:p>
                <a:r>
                  <a:rPr lang="en-US" altLang="ko-KR" dirty="0"/>
                  <a:t>Euclidean is very intuitive, but does not match real human perception</a:t>
                </a:r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9391D433-5C59-B980-5BD1-2C38EEF390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33375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48D3F8-3CD7-9BB3-1461-04EAC96DB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Discussion 4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9391D433-5C59-B980-5BD1-2C38EEF3904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ko-KR" dirty="0"/>
                  <a:t>Let us think in terms of domains </a:t>
                </a:r>
              </a:p>
              <a:p>
                <a:r>
                  <a:rPr lang="en-US" altLang="ko-KR" dirty="0"/>
                  <a:t>MNIST has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only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1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channel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and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most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values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are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0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and</a:t>
                </a:r>
                <a:r>
                  <a:rPr lang="ko-KR" altLang="en-US" dirty="0"/>
                  <a:t> </a:t>
                </a:r>
                <a:r>
                  <a:rPr lang="en-US" altLang="ko-KR" dirty="0"/>
                  <a:t>1</a:t>
                </a:r>
              </a:p>
              <a:p>
                <a:r>
                  <a:rPr lang="en-US" altLang="ko-KR" dirty="0"/>
                  <a:t>A perturbation intensity of 0.2 would be very noticeable</a:t>
                </a:r>
              </a:p>
              <a:p>
                <a:r>
                  <a:rPr lang="en-US" altLang="ko-KR" dirty="0"/>
                  <a:t>It might be better to pick a few pixels and flip them</a:t>
                </a:r>
              </a:p>
              <a:p>
                <a:r>
                  <a:rPr lang="en-US" altLang="ko-KR" dirty="0"/>
                  <a:t>In this case,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ko-KR" dirty="0"/>
                  <a:t> norm is better choice</a:t>
                </a:r>
              </a:p>
            </p:txBody>
          </p:sp>
        </mc:Choice>
        <mc:Fallback xmlns="">
          <p:sp>
            <p:nvSpPr>
              <p:cNvPr id="3" name="내용 개체 틀 2">
                <a:extLst>
                  <a:ext uri="{FF2B5EF4-FFF2-40B4-BE49-F238E27FC236}">
                    <a16:creationId xmlns:a16="http://schemas.microsoft.com/office/drawing/2014/main" id="{9391D433-5C59-B980-5BD1-2C38EEF390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38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231684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48D3F8-3CD7-9BB3-1461-04EAC96DB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Discussion 5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91D433-5C59-B980-5BD1-2C38EEF39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Adversarial</a:t>
            </a:r>
            <a:r>
              <a:rPr lang="ko-KR" altLang="en-US" dirty="0"/>
              <a:t> </a:t>
            </a:r>
            <a:r>
              <a:rPr lang="en-US" altLang="ko-KR" dirty="0" err="1"/>
              <a:t>defences</a:t>
            </a:r>
            <a:r>
              <a:rPr lang="en-US" altLang="ko-KR" dirty="0"/>
              <a:t> are usually expensive, and there is no visible accuracy improvement for clean input</a:t>
            </a:r>
          </a:p>
          <a:p>
            <a:r>
              <a:rPr lang="en-US" altLang="ko-KR" dirty="0"/>
              <a:t>For example, the simplest </a:t>
            </a:r>
            <a:r>
              <a:rPr lang="en-US" altLang="ko-KR" dirty="0" err="1"/>
              <a:t>defence</a:t>
            </a:r>
            <a:r>
              <a:rPr lang="en-US" altLang="ko-KR" dirty="0"/>
              <a:t> is to learn adversarial examples</a:t>
            </a:r>
          </a:p>
          <a:p>
            <a:r>
              <a:rPr lang="en-US" altLang="ko-KR" dirty="0"/>
              <a:t>But this is very expensive and can be easily circumvented with R-FGSM (</a:t>
            </a:r>
            <a:r>
              <a:rPr lang="en-US" altLang="ko-KR" dirty="0" err="1"/>
              <a:t>Tramèr</a:t>
            </a:r>
            <a:r>
              <a:rPr lang="en-US" altLang="ko-KR" dirty="0"/>
              <a:t> et al. 2018) etc.</a:t>
            </a:r>
          </a:p>
        </p:txBody>
      </p:sp>
    </p:spTree>
    <p:extLst>
      <p:ext uri="{BB962C8B-B14F-4D97-AF65-F5344CB8AC3E}">
        <p14:creationId xmlns:p14="http://schemas.microsoft.com/office/powerpoint/2010/main" val="3742208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48D3F8-3CD7-9BB3-1461-04EAC96DB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Discussion 5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91D433-5C59-B980-5BD1-2C38EEF39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cheaper way is to use domain</a:t>
            </a:r>
          </a:p>
          <a:p>
            <a:r>
              <a:rPr lang="en-US" altLang="ko-KR" dirty="0"/>
              <a:t>Binarize the input on MNIST or denoise in ImageNet</a:t>
            </a:r>
          </a:p>
          <a:p>
            <a:r>
              <a:rPr lang="en-US" altLang="ko-KR" dirty="0"/>
              <a:t>There are so many ways to attack and to defend</a:t>
            </a:r>
          </a:p>
          <a:p>
            <a:r>
              <a:rPr lang="en-US" altLang="ko-KR" dirty="0"/>
              <a:t>Adversarial attack is an unavoidable vulnerability</a:t>
            </a:r>
          </a:p>
          <a:p>
            <a:r>
              <a:rPr lang="en-US" altLang="ko-KR" dirty="0"/>
              <a:t>Specialized attacks and </a:t>
            </a:r>
            <a:r>
              <a:rPr lang="en-US" altLang="ko-KR" dirty="0" err="1"/>
              <a:t>defences</a:t>
            </a:r>
            <a:r>
              <a:rPr lang="en-US" altLang="ko-KR" dirty="0"/>
              <a:t> in areas where misclassification is fatal seem to be important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0CA5686-5368-60A4-AAC4-887FB8DA2F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8673" y="3946525"/>
            <a:ext cx="1775127" cy="236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15565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48D3F8-3CD7-9BB3-1461-04EAC96DB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Discussion 6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91D433-5C59-B980-5BD1-2C38EEF39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It seems that there are vulnerabilities due to the structure of models and due to the dataset itself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BF93B54-EDC8-74E9-A132-AC6B28E15D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860" b="-950"/>
          <a:stretch/>
        </p:blipFill>
        <p:spPr>
          <a:xfrm>
            <a:off x="5684856" y="2786210"/>
            <a:ext cx="5168485" cy="363955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E3A67BD-1A9A-5864-9B19-71FBFA6405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957" y="3166452"/>
            <a:ext cx="3317827" cy="332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0822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48D3F8-3CD7-9BB3-1461-04EAC96DB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Discussion 6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91D433-5C59-B980-5BD1-2C38EEF39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Is it possible to attack separately?</a:t>
            </a:r>
          </a:p>
          <a:p>
            <a:r>
              <a:rPr lang="en-US" altLang="ko-KR" dirty="0"/>
              <a:t>For example, there is a way to attack by ensemble of substitutes (Liu et al. 2017)</a:t>
            </a:r>
          </a:p>
          <a:p>
            <a:r>
              <a:rPr lang="en-US" altLang="ko-KR" dirty="0"/>
              <a:t>This can be seen as an attempt to minimize the structural part of the</a:t>
            </a:r>
            <a:r>
              <a:rPr lang="ko-KR" altLang="en-US" dirty="0"/>
              <a:t> </a:t>
            </a:r>
            <a:r>
              <a:rPr lang="en-US" altLang="ko-KR" dirty="0"/>
              <a:t>vulnerability</a:t>
            </a:r>
          </a:p>
          <a:p>
            <a:r>
              <a:rPr lang="en-US" altLang="ko-KR" dirty="0"/>
              <a:t>Attacking only specific model or specific datasets is an interesting future work</a:t>
            </a:r>
          </a:p>
        </p:txBody>
      </p:sp>
    </p:spTree>
    <p:extLst>
      <p:ext uri="{BB962C8B-B14F-4D97-AF65-F5344CB8AC3E}">
        <p14:creationId xmlns:p14="http://schemas.microsoft.com/office/powerpoint/2010/main" val="1547068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3AC0AA-9EC9-CA7C-DFB9-752A677E9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Further study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D2132F-BBF7-3B05-0565-DB9EE71B4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Studying later papers</a:t>
            </a:r>
          </a:p>
          <a:p>
            <a:r>
              <a:rPr lang="en-US" altLang="ko-KR" dirty="0"/>
              <a:t>Black-box attack with challenging goal in complex tasks</a:t>
            </a:r>
          </a:p>
          <a:p>
            <a:r>
              <a:rPr lang="en-US" altLang="ko-KR" dirty="0"/>
              <a:t>Attacks on the structures and on datasets separately</a:t>
            </a:r>
          </a:p>
        </p:txBody>
      </p:sp>
    </p:spTree>
    <p:extLst>
      <p:ext uri="{BB962C8B-B14F-4D97-AF65-F5344CB8AC3E}">
        <p14:creationId xmlns:p14="http://schemas.microsoft.com/office/powerpoint/2010/main" val="18580016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4DFD9A-B57C-52F2-E06D-66C9E7A4E6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altLang="ko-KR" dirty="0"/>
            </a:br>
            <a:r>
              <a:rPr lang="en-US" altLang="ko-KR" dirty="0"/>
              <a:t>Thank You For Listening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FF4D4D0-AA8D-0FE0-12DB-2F97D8B8A6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Kim Seung Hwan (overnap@khu.ac.kr)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2741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is an Adversarial examples?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One of the important properties of the examples is that the perturbation should NOT be identified by humans</a:t>
            </a:r>
          </a:p>
          <a:p>
            <a:r>
              <a:rPr lang="en-US" altLang="ko-KR" dirty="0"/>
              <a:t>So this is also how to make difficult samples</a:t>
            </a:r>
          </a:p>
          <a:p>
            <a:r>
              <a:rPr lang="en-US" altLang="ko-KR" dirty="0"/>
              <a:t>i.e., It can be viewed as a kind of argumentation</a:t>
            </a:r>
          </a:p>
        </p:txBody>
      </p:sp>
      <p:pic>
        <p:nvPicPr>
          <p:cNvPr id="4" name="Picture 2" descr="Adversarial Example">
            <a:extLst>
              <a:ext uri="{FF2B5EF4-FFF2-40B4-BE49-F238E27FC236}">
                <a16:creationId xmlns:a16="http://schemas.microsoft.com/office/drawing/2014/main" id="{634FB176-DD02-B7FE-B1FE-7C23DCDE51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700" y="3848450"/>
            <a:ext cx="6324600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3514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Types of Adversarial attacks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attacks can be classified into two categories:</a:t>
            </a:r>
          </a:p>
          <a:p>
            <a:pPr marL="0" indent="0">
              <a:buNone/>
            </a:pPr>
            <a:r>
              <a:rPr lang="en-US" altLang="ko-KR" dirty="0"/>
              <a:t>	1. Capability level</a:t>
            </a:r>
          </a:p>
          <a:p>
            <a:pPr marL="0" indent="0">
              <a:buNone/>
            </a:pPr>
            <a:r>
              <a:rPr lang="en-US" altLang="ko-KR" dirty="0"/>
              <a:t>	2. Goal level</a:t>
            </a:r>
          </a:p>
        </p:txBody>
      </p:sp>
      <p:pic>
        <p:nvPicPr>
          <p:cNvPr id="4" name="내용 개체 틀 9">
            <a:extLst>
              <a:ext uri="{FF2B5EF4-FFF2-40B4-BE49-F238E27FC236}">
                <a16:creationId xmlns:a16="http://schemas.microsoft.com/office/drawing/2014/main" id="{6CF6FE80-9B7D-5B40-DCEC-92A5C6064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2668" y="2445158"/>
            <a:ext cx="4003664" cy="4187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397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White-box attack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FGSM is a way to make perturbations that cause (untargeted) misclassification when you know everything about model</a:t>
            </a:r>
          </a:p>
          <a:p>
            <a:r>
              <a:rPr lang="en-US" altLang="ko-KR" dirty="0"/>
              <a:t>It</a:t>
            </a:r>
            <a:r>
              <a:rPr lang="ko-KR" altLang="en-US" dirty="0"/>
              <a:t> </a:t>
            </a:r>
            <a:r>
              <a:rPr lang="en-US" altLang="ko-KR" dirty="0"/>
              <a:t>uses</a:t>
            </a:r>
            <a:r>
              <a:rPr lang="ko-KR" altLang="en-US" dirty="0"/>
              <a:t> </a:t>
            </a:r>
            <a:r>
              <a:rPr lang="en-US" altLang="ko-KR" dirty="0"/>
              <a:t>the</a:t>
            </a:r>
            <a:r>
              <a:rPr lang="ko-KR" altLang="en-US" dirty="0"/>
              <a:t> </a:t>
            </a:r>
            <a:r>
              <a:rPr lang="en-US" altLang="ko-KR" dirty="0"/>
              <a:t>gradient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move</a:t>
            </a:r>
            <a:r>
              <a:rPr lang="ko-KR" altLang="en-US" dirty="0"/>
              <a:t> </a:t>
            </a:r>
            <a:r>
              <a:rPr lang="en-US" altLang="ko-KR" dirty="0"/>
              <a:t>the loss increase</a:t>
            </a:r>
          </a:p>
        </p:txBody>
      </p:sp>
      <p:pic>
        <p:nvPicPr>
          <p:cNvPr id="4" name="Picture 2" descr="Adversarial Example">
            <a:extLst>
              <a:ext uri="{FF2B5EF4-FFF2-40B4-BE49-F238E27FC236}">
                <a16:creationId xmlns:a16="http://schemas.microsoft.com/office/drawing/2014/main" id="{85F379D2-29DE-E045-9603-A09028626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700" y="3429000"/>
            <a:ext cx="6324600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7040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19D795-72AA-57F4-EF3B-D7551E371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Fast Gradient Sign Method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111E1F-52B2-F837-0844-27A292DD2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“Explaining and Harnessing Adversarial Examples” (Goodfellow et al. 2015)</a:t>
            </a:r>
          </a:p>
          <a:p>
            <a:r>
              <a:rPr lang="en-US" altLang="ko-KR" dirty="0"/>
              <a:t>Consider a linear model</a:t>
            </a:r>
          </a:p>
          <a:p>
            <a:r>
              <a:rPr lang="en-US" altLang="ko-KR" dirty="0"/>
              <a:t>All model w/o nonlinear effects can be express as linear combinations of input features as: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AC1F48A-2E5D-32F4-DCFA-E930831AF9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8997" y="4761571"/>
            <a:ext cx="2534004" cy="89547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C15FD78-542F-714B-2E83-196528E41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1611" y="4595611"/>
            <a:ext cx="3493217" cy="1971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564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C032E2-2F0B-4BA5-C529-403721E6E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Fast Gradient Sign Method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8AB5FB-967D-51E7-2961-1DA5A2608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Maximize the impact of the perturbation</a:t>
            </a:r>
          </a:p>
          <a:p>
            <a:r>
              <a:rPr lang="en-US" altLang="ko-KR" dirty="0"/>
              <a:t>Subject to the max norm constraint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A653C4C-D6A6-A2D7-7E60-803F404EF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047" y="3333636"/>
            <a:ext cx="7925906" cy="819264"/>
          </a:xfrm>
          <a:prstGeom prst="rect">
            <a:avLst/>
          </a:prstGeom>
        </p:spPr>
      </p:pic>
      <p:pic>
        <p:nvPicPr>
          <p:cNvPr id="5" name="내용 개체 틀 6">
            <a:extLst>
              <a:ext uri="{FF2B5EF4-FFF2-40B4-BE49-F238E27FC236}">
                <a16:creationId xmlns:a16="http://schemas.microsoft.com/office/drawing/2014/main" id="{044FD3EB-0F1B-2659-EA3D-D05EC2E81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1943" y="4366205"/>
            <a:ext cx="5468113" cy="169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344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868686-630F-8AF3-7B60-9EF23E8A5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Fast Gradient Sign Method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C76C1-F875-2C86-7653-C23E7DD4D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Assume that the cost function is linear around the current theta</a:t>
            </a:r>
          </a:p>
          <a:p>
            <a:r>
              <a:rPr lang="en-US" altLang="ko-KR" dirty="0"/>
              <a:t>The</a:t>
            </a:r>
            <a:r>
              <a:rPr lang="ko-KR" altLang="en-US" dirty="0"/>
              <a:t> </a:t>
            </a:r>
            <a:r>
              <a:rPr lang="en-US" altLang="ko-KR" dirty="0"/>
              <a:t>perturbation</a:t>
            </a:r>
            <a:r>
              <a:rPr lang="ko-KR" altLang="en-US" dirty="0"/>
              <a:t> </a:t>
            </a:r>
            <a:r>
              <a:rPr lang="en-US" altLang="ko-KR" dirty="0"/>
              <a:t>can</a:t>
            </a:r>
            <a:r>
              <a:rPr lang="ko-KR" altLang="en-US" dirty="0"/>
              <a:t> </a:t>
            </a:r>
            <a:r>
              <a:rPr lang="en-US" altLang="ko-KR" dirty="0"/>
              <a:t>be</a:t>
            </a:r>
            <a:r>
              <a:rPr lang="ko-KR" altLang="en-US" dirty="0"/>
              <a:t> </a:t>
            </a:r>
            <a:r>
              <a:rPr lang="en-US" altLang="ko-KR" dirty="0"/>
              <a:t>optimized</a:t>
            </a:r>
            <a:r>
              <a:rPr lang="ko-KR" altLang="en-US" dirty="0"/>
              <a:t> </a:t>
            </a:r>
            <a:r>
              <a:rPr lang="en-US" altLang="ko-KR" dirty="0"/>
              <a:t>in</a:t>
            </a:r>
            <a:r>
              <a:rPr lang="ko-KR" altLang="en-US" dirty="0"/>
              <a:t> </a:t>
            </a:r>
            <a:r>
              <a:rPr lang="en-US" altLang="ko-KR" dirty="0"/>
              <a:t>the</a:t>
            </a:r>
            <a:r>
              <a:rPr lang="ko-KR" altLang="en-US" dirty="0"/>
              <a:t> </a:t>
            </a:r>
            <a:r>
              <a:rPr lang="en-US" altLang="ko-KR" dirty="0"/>
              <a:t>same</a:t>
            </a:r>
            <a:r>
              <a:rPr lang="ko-KR" altLang="en-US" dirty="0"/>
              <a:t> </a:t>
            </a:r>
            <a:r>
              <a:rPr lang="en-US" altLang="ko-KR" dirty="0"/>
              <a:t>way</a:t>
            </a:r>
            <a:r>
              <a:rPr lang="ko-KR" altLang="en-US" dirty="0"/>
              <a:t> </a:t>
            </a:r>
            <a:r>
              <a:rPr lang="en-US" altLang="ko-KR" dirty="0"/>
              <a:t>in</a:t>
            </a:r>
            <a:r>
              <a:rPr lang="ko-KR" altLang="en-US" dirty="0"/>
              <a:t> </a:t>
            </a:r>
            <a:r>
              <a:rPr lang="en-US" altLang="ko-KR" dirty="0"/>
              <a:t>nonlinear</a:t>
            </a:r>
            <a:r>
              <a:rPr lang="ko-KR" altLang="en-US" dirty="0"/>
              <a:t> </a:t>
            </a:r>
            <a:r>
              <a:rPr lang="en-US" altLang="ko-KR" dirty="0"/>
              <a:t>model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0447C6B-38A6-1EE0-969F-CC2A6472AE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2023" y="3639293"/>
            <a:ext cx="4867954" cy="72400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BAC4540-1582-11AC-4B22-B0DE8CEF0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9977" y="4239491"/>
            <a:ext cx="3270044" cy="2321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1148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8243C9-0823-EFFC-A250-AB504DEC0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FGSM w/ MNIST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85B7525-C3AA-C572-706D-629B1CF843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9" t="43353"/>
          <a:stretch/>
        </p:blipFill>
        <p:spPr>
          <a:xfrm>
            <a:off x="5722983" y="2223657"/>
            <a:ext cx="5260364" cy="381360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8A69049-F519-EFFC-3AE0-4B4DD3EC0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114" y="2209605"/>
            <a:ext cx="3998535" cy="382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0401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671</TotalTime>
  <Words>794</Words>
  <Application>Microsoft Office PowerPoint</Application>
  <PresentationFormat>와이드스크린</PresentationFormat>
  <Paragraphs>97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2" baseType="lpstr">
      <vt:lpstr>맑은 고딕</vt:lpstr>
      <vt:lpstr>Arial</vt:lpstr>
      <vt:lpstr>Cambria Math</vt:lpstr>
      <vt:lpstr>Office 테마</vt:lpstr>
      <vt:lpstr>Adversarial Attacks</vt:lpstr>
      <vt:lpstr>What is an Adversarial examples?</vt:lpstr>
      <vt:lpstr>What is an Adversarial examples?</vt:lpstr>
      <vt:lpstr>Types of Adversarial attacks</vt:lpstr>
      <vt:lpstr>White-box attack</vt:lpstr>
      <vt:lpstr>Fast Gradient Sign Method</vt:lpstr>
      <vt:lpstr>Fast Gradient Sign Method</vt:lpstr>
      <vt:lpstr>Fast Gradient Sign Method</vt:lpstr>
      <vt:lpstr>FGSM w/ MNIST</vt:lpstr>
      <vt:lpstr>FGSM w/ ImageNet</vt:lpstr>
      <vt:lpstr>Black-box attack</vt:lpstr>
      <vt:lpstr>Black-box attack</vt:lpstr>
      <vt:lpstr>Taxonomy of Black-box Attack</vt:lpstr>
      <vt:lpstr>Transfer-based method </vt:lpstr>
      <vt:lpstr>Transfer-based method </vt:lpstr>
      <vt:lpstr>Transfer-based method w/ MNIST</vt:lpstr>
      <vt:lpstr>Transfer-based method w/ ImageNet</vt:lpstr>
      <vt:lpstr>Discussion 1</vt:lpstr>
      <vt:lpstr>Discussion 2</vt:lpstr>
      <vt:lpstr>Discussion 3</vt:lpstr>
      <vt:lpstr>Discussion 4</vt:lpstr>
      <vt:lpstr>Discussion 4</vt:lpstr>
      <vt:lpstr>Discussion 5</vt:lpstr>
      <vt:lpstr>Discussion 5</vt:lpstr>
      <vt:lpstr>Discussion 6</vt:lpstr>
      <vt:lpstr>Discussion 6</vt:lpstr>
      <vt:lpstr>Further study</vt:lpstr>
      <vt:lpstr> 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Black-Box Attack and Transfer-Based Method</dc:title>
  <dc:creator>김 승환</dc:creator>
  <cp:lastModifiedBy>김 승환</cp:lastModifiedBy>
  <cp:revision>120</cp:revision>
  <dcterms:created xsi:type="dcterms:W3CDTF">2022-07-25T14:30:57Z</dcterms:created>
  <dcterms:modified xsi:type="dcterms:W3CDTF">2022-09-01T20:12:45Z</dcterms:modified>
</cp:coreProperties>
</file>

<file path=docProps/thumbnail.jpeg>
</file>